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308" r:id="rId4"/>
    <p:sldId id="294" r:id="rId5"/>
    <p:sldId id="298" r:id="rId6"/>
    <p:sldId id="319" r:id="rId7"/>
    <p:sldId id="314" r:id="rId8"/>
    <p:sldId id="326" r:id="rId9"/>
    <p:sldId id="303" r:id="rId10"/>
    <p:sldId id="325" r:id="rId11"/>
    <p:sldId id="321" r:id="rId12"/>
    <p:sldId id="327" r:id="rId13"/>
    <p:sldId id="310" r:id="rId14"/>
  </p:sldIdLst>
  <p:sldSz cx="9144000" cy="6858000" type="screen4x3"/>
  <p:notesSz cx="9144000" cy="6858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98981" y="2496449"/>
            <a:ext cx="6146037" cy="1273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FreeSans"/>
                <a:cs typeface="Free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oania"/>
                <a:cs typeface="Aroan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FreeSans"/>
                <a:cs typeface="Free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FreeSans"/>
                <a:cs typeface="Free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9399" y="206451"/>
            <a:ext cx="8185200" cy="878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FreeSans"/>
                <a:cs typeface="Free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6303" y="3183763"/>
            <a:ext cx="4813300" cy="25863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oania"/>
                <a:cs typeface="Aroan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‹№›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1.c1.rada.gov.ua/pls/zweb2/webproc4_1?pf3511=73417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ademia.edu/71754408/%D0%A4%D0%BE%D1%82%D0%BE%D0%B3%D1%80%D0%B0%D1%84%D1%83%D0%B2%D0%B0%D0%BD%D0%BD%D1%8F_%D0%BF%D0%B0%D1%86%D1%96%D1%94%D0%BD%D1%82%D1%96%D0%B2_%D1%83_%D0%B7%D0%B0%D0%BA%D0%BB%D0%B0%D0%B4%D0%B0%D1%85_%D0%BE%D1%85%D0%BE%D1%80%D0%BE%D0%BD%D0%B8_%D0%B7%D0%B4%D0%BE%D1%80%D0%BE%D0%B2%D1%8F_%D1%83%D0%BC%D0%BE%D0%B2%D0%B8_%D0%B4%D0%BE%D1%82%D1%80%D0%B8%D0%BC%D0%B0%D0%BD%D0%BD%D1%8F_%D0%BF%D1%80%D0%B0%D0%B2%D0%B0_%D0%BD%D0%B0_%D0%BF%D1%80%D0%B8%D0%B2%D0%B0%D1%82%D0%BD%D1%96%D1%81%D1%82%D1%8C" TargetMode="External"/><Relationship Id="rId2" Type="http://schemas.openxmlformats.org/officeDocument/2006/relationships/hyperlink" Target="https://www.academia.edu/70438588/MEDICAL_TOURISM_IN_UKRAINE_AND_ABROAD_COMPARATIVE_ANALYSIS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sa.org.ua/blog/pravovi-novyny-u-sferi-medychnogo-prava-za-22-28-lystopada-2021-rok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609601" y="2496449"/>
            <a:ext cx="7696200" cy="19210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uk-UA" cap="all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Звіт про роботу </a:t>
            </a:r>
            <a:br>
              <a:rPr lang="en-US" cap="all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Комітету медичного і фармацевтичного права та біоетики НААУ </a:t>
            </a:r>
            <a:b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січень-лютий 2022 р.</a:t>
            </a:r>
            <a:endParaRPr lang="uk-UA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185200" cy="878840"/>
          </a:xfrm>
        </p:spPr>
        <p:txBody>
          <a:bodyPr>
            <a:noAutofit/>
          </a:bodyPr>
          <a:lstStyle/>
          <a:p>
            <a:r>
              <a:rPr lang="ru-RU" sz="3200" b="1" spc="-1" dirty="0">
                <a:solidFill>
                  <a:srgbClr val="1F497D"/>
                </a:solidFill>
                <a:latin typeface="Times New Roman"/>
              </a:rPr>
              <a:t>І</a:t>
            </a:r>
            <a:r>
              <a:rPr lang="en-US" sz="3200" b="1" spc="-1" dirty="0">
                <a:solidFill>
                  <a:srgbClr val="1F497D"/>
                </a:solidFill>
                <a:latin typeface="Times New Roman"/>
              </a:rPr>
              <a:t>V</a:t>
            </a:r>
            <a:r>
              <a:rPr lang="uk-UA" sz="3200" b="1" spc="-1" dirty="0">
                <a:solidFill>
                  <a:srgbClr val="1F497D"/>
                </a:solidFill>
                <a:latin typeface="Times New Roman"/>
              </a:rPr>
              <a:t>. Робота зі ЗМІ</a:t>
            </a:r>
            <a:br>
              <a:rPr lang="uk-UA" sz="3200" spc="-1" dirty="0">
                <a:solidFill>
                  <a:srgbClr val="000000"/>
                </a:solidFill>
              </a:rPr>
            </a:b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540478" y="1600200"/>
            <a:ext cx="8292898" cy="4419600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270510" algn="just">
              <a:lnSpc>
                <a:spcPct val="107000"/>
              </a:lnSpc>
              <a:spcAft>
                <a:spcPts val="800"/>
              </a:spcAft>
            </a:pPr>
            <a:endParaRPr lang="uk-UA" sz="1800" dirty="0">
              <a:solidFill>
                <a:srgbClr val="00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07000"/>
              </a:lnSpc>
              <a:spcAft>
                <a:spcPts val="800"/>
              </a:spcAft>
            </a:pPr>
            <a:endParaRPr lang="uk-UA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Сергій Антонов дав інтерв’ю для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французського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журналу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Femmes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d'ici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d'ailleurs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репродуктивні права людини та доступ до ДРТ, відкладеного батьківства, донорства гамет в Україні, 31.01.2022.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Ірина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Сенюта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дала коментар щодо права на одноразову страхову виплату у зв’язку з професійним захворюванням пов’язаним з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-19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28.01.2022.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974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185200" cy="878840"/>
          </a:xfrm>
        </p:spPr>
        <p:txBody>
          <a:bodyPr>
            <a:noAutofit/>
          </a:bodyPr>
          <a:lstStyle/>
          <a:p>
            <a:r>
              <a:rPr lang="en-US" sz="3200" b="1" spc="-1" dirty="0">
                <a:solidFill>
                  <a:srgbClr val="1F497D"/>
                </a:solidFill>
                <a:latin typeface="Times New Roman"/>
              </a:rPr>
              <a:t>V</a:t>
            </a:r>
            <a:r>
              <a:rPr lang="uk-UA" sz="3200" b="1" spc="-1" dirty="0">
                <a:solidFill>
                  <a:srgbClr val="1F497D"/>
                </a:solidFill>
                <a:latin typeface="Times New Roman"/>
              </a:rPr>
              <a:t>. Правові висновки</a:t>
            </a:r>
            <a:br>
              <a:rPr lang="uk-UA" sz="3200" spc="-1" dirty="0">
                <a:solidFill>
                  <a:srgbClr val="000000"/>
                </a:solidFill>
              </a:rPr>
            </a:b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533400" y="1981200"/>
            <a:ext cx="7911897" cy="378891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endParaRPr lang="uk-UA" dirty="0">
              <a:latin typeface="+mn-lt"/>
            </a:endParaRPr>
          </a:p>
          <a:p>
            <a:pPr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2014721"/>
            <a:ext cx="8610600" cy="4033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Комітетом медичного і фармацевтичного права та біоетики НААУ у відповідь на запит Комітету ВРУ з питань правоохоронної діяльності підготовлено науково-практичний висновок до проекту Закону України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«Про внесення змін до Кодексу України про адміністративні правопорушення та Кримінального кодексу України щодо удосконалення захисту працівників бригад екстреної (швидкої) медичної допомоги під час виконання службових обов’язків»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реєстр. № 6423 від 13.12.2021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Метою законопроекту є створення правових умов, необхідних для встановлення кримінальної відповідальності за посягання на життя і здоров’я, погрозу або насильство по відношенню до працівників бригад екстреної (швидкої) медичної допомоги у зв’язку з виконанням ними службових та професійних обов'язків та посилення адміністративної відповідальності за завідомо неправдиві виклики бригад екстреної (швидкої) медичної допомоги.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198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185200" cy="878840"/>
          </a:xfrm>
        </p:spPr>
        <p:txBody>
          <a:bodyPr>
            <a:noAutofit/>
          </a:bodyPr>
          <a:lstStyle/>
          <a:p>
            <a:r>
              <a:rPr lang="en-US" sz="3200" b="1" spc="-1" dirty="0">
                <a:solidFill>
                  <a:srgbClr val="1F497D"/>
                </a:solidFill>
                <a:latin typeface="Times New Roman"/>
              </a:rPr>
              <a:t>V</a:t>
            </a:r>
            <a:r>
              <a:rPr lang="uk-UA" sz="3200" b="1" spc="-1" dirty="0">
                <a:solidFill>
                  <a:srgbClr val="1F497D"/>
                </a:solidFill>
                <a:latin typeface="Times New Roman"/>
              </a:rPr>
              <a:t>. Правові висновки</a:t>
            </a:r>
            <a:br>
              <a:rPr lang="uk-UA" sz="3200" spc="-1" dirty="0">
                <a:solidFill>
                  <a:srgbClr val="000000"/>
                </a:solidFill>
              </a:rPr>
            </a:b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533400" y="1981200"/>
            <a:ext cx="7911897" cy="378891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endParaRPr lang="uk-UA" dirty="0">
              <a:latin typeface="+mn-lt"/>
            </a:endParaRPr>
          </a:p>
          <a:p>
            <a:pPr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2459265"/>
            <a:ext cx="8610600" cy="314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Комітетом медичного і фармацевтичного права та біоетики НААУ, на запит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Комітету Верховної Ради України з питань гуманітарної та інформаційної політики,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здійснено правовий аналіз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проєктів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Законів України «Про допоміжні репродуктивні технології» (реєстр. № 6475 від 28.12.2021), «Про застосування допоміжних репродуктивних технологій» (реєстр. № 6475-1 від 11.01.2022) та «Про застосування допоміжних репродуктивних технологій та замінне материнство» (реєстр. № 6475-2 від 13.01.2022)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думку членів Комітету, які долучились до правового аналізу,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проєкти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законів потребують суттєвого доопрацювання, а висновки містять низку зауважень та пропозицій, які мають бути враховані при прийнятті.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625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E6BD67-DCB1-4446-8B3F-E34A5D9D7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F66F4D4-2048-4F60-B370-5671E6361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6302" y="2057400"/>
            <a:ext cx="7835697" cy="769441"/>
          </a:xfrm>
        </p:spPr>
        <p:txBody>
          <a:bodyPr/>
          <a:lstStyle/>
          <a:p>
            <a:pPr algn="ctr"/>
            <a:r>
              <a:rPr lang="uk-UA" sz="5000" b="1" dirty="0"/>
              <a:t>ДЯКУЮ ЗА СПІВПРАЦЮ!</a:t>
            </a:r>
          </a:p>
        </p:txBody>
      </p:sp>
    </p:spTree>
    <p:extLst>
      <p:ext uri="{BB962C8B-B14F-4D97-AF65-F5344CB8AC3E}">
        <p14:creationId xmlns:p14="http://schemas.microsoft.com/office/powerpoint/2010/main" val="768288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38200" y="1219200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І. Підготовка тематичних статей, книг та публікацій у ЗМІ</a:t>
            </a:r>
            <a:endParaRPr lang="uk-UA" sz="3600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57200" y="3573364"/>
            <a:ext cx="8305800" cy="1730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Senyuta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I.Y.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uk-UA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edical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tourism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uk-UA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kraine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abroad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uk-UA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comparative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analysis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URL: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https://www.academia.edu/70438588/MEDICAL_TOURISM_IN_UKRAINE_AND_ABROAD_COMPARATIVE_ANALYSIS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Сенюта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І.Я.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Фотографування пацієнтів у закладах охорони здоров’я: умови дотримання права на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приватність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URL: </a:t>
            </a:r>
            <a:r>
              <a:rPr lang="uk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https://www.academia.edu/71754408</a:t>
            </a:r>
            <a:endParaRPr lang="uk-UA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38200" y="1219200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ІІ. Діяльність Комітету згідно з затвердженим планом</a:t>
            </a:r>
            <a:endParaRPr lang="uk-UA" sz="360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E7691B-320C-44DD-8564-0A778DF9F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E3B19F1-8869-473C-8C8D-3C0452DE7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6303" y="2553438"/>
            <a:ext cx="8118296" cy="3693319"/>
          </a:xfrm>
        </p:spPr>
        <p:txBody>
          <a:bodyPr/>
          <a:lstStyle/>
          <a:p>
            <a:pPr algn="ctr"/>
            <a:r>
              <a:rPr lang="uk-UA" b="1" i="1" dirty="0">
                <a:latin typeface="+mn-lt"/>
              </a:rPr>
              <a:t>Співпраця з ВША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dirty="0">
                <a:latin typeface="+mn-lt"/>
              </a:rPr>
              <a:t>Підготовка Іриною </a:t>
            </a:r>
            <a:r>
              <a:rPr lang="uk-UA" dirty="0" err="1">
                <a:latin typeface="+mn-lt"/>
              </a:rPr>
              <a:t>Сенютою</a:t>
            </a:r>
            <a:r>
              <a:rPr lang="uk-UA" dirty="0">
                <a:latin typeface="+mn-lt"/>
              </a:rPr>
              <a:t> щотижневих новин у сфері медичного права. </a:t>
            </a:r>
            <a:r>
              <a:rPr lang="en-US" dirty="0">
                <a:latin typeface="+mn-lt"/>
              </a:rPr>
              <a:t>URL</a:t>
            </a:r>
            <a:r>
              <a:rPr lang="uk-UA" dirty="0">
                <a:latin typeface="+mn-lt"/>
              </a:rPr>
              <a:t>: </a:t>
            </a:r>
            <a:r>
              <a:rPr lang="en-US" dirty="0">
                <a:latin typeface="+mn-lt"/>
                <a:hlinkClick r:id="rId2"/>
              </a:rPr>
              <a:t>https://www.hsa.org.ua/blog/pravovi-novyny-u-sferi-medychnogo-prava-za-22-28-lystopada-2021-roku/</a:t>
            </a:r>
            <a:endParaRPr lang="uk-UA" dirty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27.01.2022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Наталія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Маркочева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провела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вебінар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адвокатів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тему «Договори з НСЗУ: новели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моніторинг</a:t>
            </a:r>
            <a:r>
              <a:rPr lang="ru-RU">
                <a:solidFill>
                  <a:srgbClr val="000000"/>
                </a:solidFill>
                <a:latin typeface="Times New Roman" panose="02020603050405020304" pitchFamily="18" charset="0"/>
              </a:rPr>
              <a:t>»</a:t>
            </a:r>
            <a:r>
              <a:rPr lang="ru-RU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uk-UA" dirty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uk-UA" dirty="0">
              <a:latin typeface="+mn-lt"/>
            </a:endParaRPr>
          </a:p>
          <a:p>
            <a:pPr algn="just"/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185200" cy="1183640"/>
          </a:xfrm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ІІ. Діяльність Комітету згідно з затвердженим планом</a:t>
            </a:r>
            <a:endParaRPr lang="uk-UA" sz="36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09600" y="1909046"/>
            <a:ext cx="7772400" cy="467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Експертне обговорення на тему «</a:t>
            </a:r>
            <a:r>
              <a:rPr lang="uk-UA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Законопроєктні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пазли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застосування допоміжних репродуктивних технологій: чи очікувати довершеної мозаїки закону?»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 січня 2022 р. відбулося експертне обговорення на тему «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Законопроєктні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пазли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застосування допоміжних репродуктивних технологій: чи очікувати довершеної мозаїки закону?»,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організоване Комітетом медичного і фармацевтичного права та біоетики Національної асоціації адвокатів України спільно з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Всеукраїнською фундацією компаній з організаційно-правового забезпечення програм ДРТ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Модератором заходу були: Ірина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Сенюта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голова Комітету медичного і фармацевтичного права та біоетики НААУ та Сергій Антонов, член Комітету та президент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Всеукраїнської фундації компаній з організаційно-правового забезпечення програм ДРТ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 результатами експертного обговорення готується резолюція, яка буде надіслана до органів влади, насамперед Верховної Ради України.</a:t>
            </a:r>
            <a:endParaRPr kumimoji="0" 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185200" cy="878840"/>
          </a:xfrm>
        </p:spPr>
        <p:txBody>
          <a:bodyPr>
            <a:noAutofit/>
          </a:bodyPr>
          <a:lstStyle/>
          <a:p>
            <a:r>
              <a:rPr lang="uk-UA" b="1" dirty="0">
                <a:latin typeface="+mn-lt"/>
              </a:rPr>
              <a:t>Активності членів Комітету поза затвердженим планом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549874" y="2209800"/>
            <a:ext cx="8292897" cy="41910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uk-UA" sz="2400" dirty="0">
              <a:cs typeface="Times New Roman" pitchFamily="18" charset="0"/>
            </a:endParaRPr>
          </a:p>
          <a:p>
            <a:pPr>
              <a:buNone/>
            </a:pPr>
            <a:endParaRPr lang="uk-UA" sz="1800" dirty="0"/>
          </a:p>
          <a:p>
            <a:pPr>
              <a:buNone/>
            </a:pPr>
            <a:endParaRPr lang="uk-UA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27653" y="2436197"/>
            <a:ext cx="8382000" cy="3462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02 лютого 2022 р.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Вікторія Валах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взяла участь у круглому столі, організованому спільно Комітетами НААУ з трудового права та медичного і фармацевтичного права й біоетики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під час якого виступила з доповіддю на тему «Застосування медико-правових норм щодо вакцинопрофілактики від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-19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сучасній судовій практиці в Україні».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 лютого 2022 р.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Вікторія Валах та Оксана </a:t>
            </a:r>
            <a:r>
              <a:rPr lang="uk-UA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Вітязь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спільно провели тригодинний семінар з підвищення кваліфікації для адвокатів Одеської області з темами «Особливості роботи адвоката по захисту прав дітей-пацієнтів» та «Медична таємниця» відповідно.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185200" cy="878840"/>
          </a:xfrm>
        </p:spPr>
        <p:txBody>
          <a:bodyPr>
            <a:noAutofit/>
          </a:bodyPr>
          <a:lstStyle/>
          <a:p>
            <a:r>
              <a:rPr lang="uk-UA" b="1" dirty="0">
                <a:latin typeface="+mn-lt"/>
              </a:rPr>
              <a:t>Активності членів Комітету поза затвердженим планом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549874" y="2209800"/>
            <a:ext cx="8292897" cy="41910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uk-UA" sz="2400" dirty="0">
              <a:cs typeface="Times New Roman" pitchFamily="18" charset="0"/>
            </a:endParaRPr>
          </a:p>
          <a:p>
            <a:pPr>
              <a:buNone/>
            </a:pPr>
            <a:endParaRPr lang="uk-UA" sz="1800" dirty="0"/>
          </a:p>
          <a:p>
            <a:pPr>
              <a:buNone/>
            </a:pPr>
            <a:endParaRPr lang="uk-UA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27653" y="3124589"/>
            <a:ext cx="8382000" cy="208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 31 січня 2022 р. (щопонеділка)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Наталія </a:t>
            </a:r>
            <a:r>
              <a:rPr lang="uk-UA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Чорновус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проводить лекції «Права людини у сфері охорони здоров’я» для працівників Національної поліції у Львівській області на базі Тренінгового центру Національної поліції у Львівській області.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 січня 2022 р.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Оксана </a:t>
            </a:r>
            <a:r>
              <a:rPr lang="uk-UA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Вітязь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провела семінар для адвокатів Хмельницької області на тему «Щеплення – правовий аспект».</a:t>
            </a:r>
          </a:p>
        </p:txBody>
      </p:sp>
    </p:spTree>
    <p:extLst>
      <p:ext uri="{BB962C8B-B14F-4D97-AF65-F5344CB8AC3E}">
        <p14:creationId xmlns:p14="http://schemas.microsoft.com/office/powerpoint/2010/main" val="259608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47451"/>
            <a:ext cx="8185200" cy="878840"/>
          </a:xfrm>
        </p:spPr>
        <p:txBody>
          <a:bodyPr>
            <a:noAutofit/>
          </a:bodyPr>
          <a:lstStyle/>
          <a:p>
            <a:r>
              <a:rPr lang="uk-UA" b="1" dirty="0">
                <a:latin typeface="+mn-lt"/>
              </a:rPr>
              <a:t>Активності членів Комітету поза затвердженим планом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546302" y="2133600"/>
            <a:ext cx="8292897" cy="41910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uk-UA" sz="2400" dirty="0">
              <a:cs typeface="Times New Roman" pitchFamily="18" charset="0"/>
            </a:endParaRPr>
          </a:p>
          <a:p>
            <a:pPr>
              <a:buNone/>
            </a:pPr>
            <a:endParaRPr lang="uk-UA" sz="1800" dirty="0"/>
          </a:p>
          <a:p>
            <a:pPr>
              <a:buNone/>
            </a:pPr>
            <a:endParaRPr lang="uk-UA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57200" y="2567616"/>
            <a:ext cx="8382000" cy="3144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Голову Комітету медичного і фармацевтичного права та біоетики НААУ</a:t>
            </a: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Ірину </a:t>
            </a:r>
            <a:r>
              <a:rPr lang="uk-UA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Сенюту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відповідно до Розпорядження Голови Верховної Ради України від 30.12.2021 №502, обрано до складу Науково-консультативної ради при Голові Верховної Ради України.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uk-UA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січня 2022 р. на засіданні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Професійно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-етичної комісії Поважної Ради Ордена Святого Пантелеймона </a:t>
            </a: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Ірину </a:t>
            </a:r>
            <a:r>
              <a:rPr lang="uk-UA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Сенюту</a:t>
            </a: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обрано головою Комісії. Основною метою діяльності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Професійно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-етичної комісії є аналіз морально-етичних та професійних засад діяльності номінантів.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457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47451"/>
            <a:ext cx="8185200" cy="878840"/>
          </a:xfrm>
        </p:spPr>
        <p:txBody>
          <a:bodyPr>
            <a:noAutofit/>
          </a:bodyPr>
          <a:lstStyle/>
          <a:p>
            <a:r>
              <a:rPr lang="uk-UA" b="1" dirty="0">
                <a:latin typeface="+mn-lt"/>
              </a:rPr>
              <a:t>Активності членів Комітету поза затвердженим планом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546302" y="2133600"/>
            <a:ext cx="8292897" cy="41910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uk-UA" sz="2400" dirty="0">
              <a:cs typeface="Times New Roman" pitchFamily="18" charset="0"/>
            </a:endParaRPr>
          </a:p>
          <a:p>
            <a:pPr>
              <a:buNone/>
            </a:pPr>
            <a:endParaRPr lang="uk-UA" sz="1800" dirty="0"/>
          </a:p>
          <a:p>
            <a:pPr>
              <a:buNone/>
            </a:pPr>
            <a:endParaRPr lang="uk-UA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57200" y="2249067"/>
            <a:ext cx="8382000" cy="378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09-10 грудня 2021 р. Оксана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Кашинцева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взяла участь у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Міжнародному медико-правовому форумі «Правове регулювання діяльності у сфері охорони здоров’я: корупційні виклики під час пандемії» із доповідями: 1.Формування фармацевтичної незалежності України в умовах пандемії: механізмами права інтелектуальної власності (9 грудня); 2. Ключові законопроектні ініціативи щодо внесення змін до деяких законодавчих актів України у сфері протидії поширенню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хвороб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зумовлених ВІЛ (10 грудня).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 грудня 2021 р. Вікторія Валах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взяла участь у семінарі для лікарів та адвокатів у межах Всеукраїнського тижня права, виступ з доповіддю на тему «Правовий режим медичної таємниці» (м. Одеса, Рада адвокатів Одеської області).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377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185200" cy="878840"/>
          </a:xfrm>
        </p:spPr>
        <p:txBody>
          <a:bodyPr>
            <a:noAutofit/>
          </a:bodyPr>
          <a:lstStyle/>
          <a:p>
            <a:r>
              <a:rPr lang="ru-RU" sz="3200" b="1" spc="-1" dirty="0">
                <a:solidFill>
                  <a:srgbClr val="1F497D"/>
                </a:solidFill>
                <a:latin typeface="Times New Roman"/>
              </a:rPr>
              <a:t>І</a:t>
            </a:r>
            <a:r>
              <a:rPr lang="en-US" sz="3200" b="1" spc="-1" dirty="0">
                <a:solidFill>
                  <a:srgbClr val="1F497D"/>
                </a:solidFill>
                <a:latin typeface="Times New Roman"/>
              </a:rPr>
              <a:t>V</a:t>
            </a:r>
            <a:r>
              <a:rPr lang="uk-UA" sz="3200" b="1" spc="-1" dirty="0">
                <a:solidFill>
                  <a:srgbClr val="1F497D"/>
                </a:solidFill>
                <a:latin typeface="Times New Roman"/>
              </a:rPr>
              <a:t>. Робота зі ЗМІ</a:t>
            </a:r>
            <a:br>
              <a:rPr lang="uk-UA" sz="3200" spc="-1" dirty="0">
                <a:solidFill>
                  <a:srgbClr val="000000"/>
                </a:solidFill>
              </a:rPr>
            </a:b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540478" y="1600200"/>
            <a:ext cx="8292898" cy="4419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Оксана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Міськів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виступила експертом на «Українське радіо. Карпати» у передачі «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Радіовимір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17.02.2022 року з питань щодо трансплантації на Івано-Франківщині.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Зокрема,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адвокатка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розповіла про те, хто може бути донором органів або тканин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 захищені донори за чинним законодавством України. 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Сергій Антонов дав інтерв’ю для англійського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таблоїду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Sunday Times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щодо проблем проведення програм сурогатного материнства в Україні у зв’язку із загрозою вторгнення РФ, 18.02.2022.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8034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Сергій Антонов дав інтерв’ю для американського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таблоїду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Wall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Street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проблем проведення програм сурогатного материнства в Україні у зв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язку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із загрозою вторгнення РФ, 17.02.2022.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</TotalTime>
  <Words>1061</Words>
  <Application>Microsoft Office PowerPoint</Application>
  <PresentationFormat>Екран (4:3)</PresentationFormat>
  <Paragraphs>47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9" baseType="lpstr">
      <vt:lpstr>Arial</vt:lpstr>
      <vt:lpstr>Aroania</vt:lpstr>
      <vt:lpstr>Calibri</vt:lpstr>
      <vt:lpstr>FreeSans</vt:lpstr>
      <vt:lpstr>Times New Roman</vt:lpstr>
      <vt:lpstr>Office Theme</vt:lpstr>
      <vt:lpstr>Звіт про роботу  Комітету медичного і фармацевтичного права та біоетики НААУ  січень-лютий 2022 р.</vt:lpstr>
      <vt:lpstr>Презентація PowerPoint</vt:lpstr>
      <vt:lpstr>Презентація PowerPoint</vt:lpstr>
      <vt:lpstr>ІІ. Діяльність Комітету згідно з затвердженим планом</vt:lpstr>
      <vt:lpstr>Активності членів Комітету поза затвердженим планом </vt:lpstr>
      <vt:lpstr>Активності членів Комітету поза затвердженим планом </vt:lpstr>
      <vt:lpstr>Активності членів Комітету поза затвердженим планом </vt:lpstr>
      <vt:lpstr>Активності членів Комітету поза затвердженим планом </vt:lpstr>
      <vt:lpstr>ІV. Робота зі ЗМІ </vt:lpstr>
      <vt:lpstr>ІV. Робота зі ЗМІ </vt:lpstr>
      <vt:lpstr>V. Правові висновки </vt:lpstr>
      <vt:lpstr>V. Правові висновки 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m.krapivner</dc:creator>
  <cp:lastModifiedBy>kristereshko@gmail.com</cp:lastModifiedBy>
  <cp:revision>44</cp:revision>
  <dcterms:created xsi:type="dcterms:W3CDTF">2021-03-24T15:53:46Z</dcterms:created>
  <dcterms:modified xsi:type="dcterms:W3CDTF">2022-02-22T10:08:26Z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2019-12-28T00:00:00Z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2021-03-24T00:00:00Z</vt:filetime>
  </property>
</Properties>
</file>